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Tomorrow Semi Bold"/>
      <p:regular r:id="rId13"/>
    </p:embeddedFont>
    <p:embeddedFont>
      <p:font typeface="Tomorrow Semi Bold"/>
      <p:regular r:id="rId14"/>
    </p:embeddedFont>
    <p:embeddedFont>
      <p:font typeface="Tomorrow Semi Bold"/>
      <p:regular r:id="rId15"/>
    </p:embeddedFont>
    <p:embeddedFont>
      <p:font typeface="Tomorrow Semi Bold"/>
      <p:regular r:id="rId16"/>
    </p:embeddedFont>
    <p:embeddedFont>
      <p:font typeface="Tomorrow"/>
      <p:regular r:id="rId17"/>
    </p:embeddedFont>
    <p:embeddedFont>
      <p:font typeface="Tomorrow"/>
      <p:regular r:id="rId18"/>
    </p:embeddedFont>
    <p:embeddedFont>
      <p:font typeface="Tomorrow"/>
      <p:regular r:id="rId19"/>
    </p:embeddedFont>
    <p:embeddedFont>
      <p:font typeface="Tomorrow"/>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43595"/>
            <a:ext cx="7556421" cy="2835354"/>
          </a:xfrm>
          <a:prstGeom prst="rect">
            <a:avLst/>
          </a:prstGeom>
          <a:noFill/>
          <a:ln/>
        </p:spPr>
        <p:txBody>
          <a:bodyPr wrap="square" lIns="0" tIns="0" rIns="0" bIns="0" rtlCol="0" anchor="t"/>
          <a:lstStyle/>
          <a:p>
            <a:pPr algn="l" indent="0" marL="0">
              <a:lnSpc>
                <a:spcPts val="11150"/>
              </a:lnSpc>
              <a:buNone/>
            </a:pPr>
            <a:r>
              <a:rPr lang="en-US" sz="8900" dirty="0">
                <a:solidFill>
                  <a:srgbClr val="EDEDE8"/>
                </a:solidFill>
                <a:latin typeface="Tomorrow Semi Bold" pitchFamily="34" charset="0"/>
                <a:ea typeface="Tomorrow Semi Bold" pitchFamily="34" charset="-122"/>
                <a:cs typeface="Tomorrow Semi Bold" pitchFamily="34" charset="-120"/>
              </a:rPr>
              <a:t>The MVP Formula</a:t>
            </a:r>
            <a:endParaRPr lang="en-US" sz="8900" dirty="0"/>
          </a:p>
        </p:txBody>
      </p:sp>
      <p:sp>
        <p:nvSpPr>
          <p:cNvPr id="4" name="Text 1"/>
          <p:cNvSpPr/>
          <p:nvPr/>
        </p:nvSpPr>
        <p:spPr>
          <a:xfrm>
            <a:off x="793790" y="4319111"/>
            <a:ext cx="7556421" cy="1700927"/>
          </a:xfrm>
          <a:prstGeom prst="rect">
            <a:avLst/>
          </a:prstGeom>
          <a:noFill/>
          <a:ln/>
        </p:spPr>
        <p:txBody>
          <a:bodyPr wrap="square" lIns="0" tIns="0" rIns="0" bIns="0" rtlCol="0" anchor="t"/>
          <a:lstStyle/>
          <a:p>
            <a:pPr algn="l" indent="0" marL="0">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Using AI to Predict NBA Player Success (2010-2024) By Team Data Dribblers</a:t>
            </a:r>
            <a:endParaRPr lang="en-US" sz="3550" dirty="0"/>
          </a:p>
        </p:txBody>
      </p:sp>
      <p:sp>
        <p:nvSpPr>
          <p:cNvPr id="5" name="Text 2"/>
          <p:cNvSpPr/>
          <p:nvPr/>
        </p:nvSpPr>
        <p:spPr>
          <a:xfrm>
            <a:off x="793790" y="636020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An analytical deep dive from draft to dominance, revealing how data science decodes elite talent acquisition and on-court dominance.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0442" y="534829"/>
            <a:ext cx="11164729" cy="607576"/>
          </a:xfrm>
          <a:prstGeom prst="rect">
            <a:avLst/>
          </a:prstGeom>
          <a:noFill/>
          <a:ln/>
        </p:spPr>
        <p:txBody>
          <a:bodyPr wrap="none" lIns="0" tIns="0" rIns="0" bIns="0" rtlCol="0" anchor="t"/>
          <a:lstStyle/>
          <a:p>
            <a:pPr algn="l" indent="0" marL="0">
              <a:lnSpc>
                <a:spcPts val="4750"/>
              </a:lnSpc>
              <a:buNone/>
            </a:pPr>
            <a:r>
              <a:rPr lang="en-US" sz="3800" dirty="0">
                <a:solidFill>
                  <a:srgbClr val="EDEDE8"/>
                </a:solidFill>
                <a:latin typeface="Tomorrow Semi Bold" pitchFamily="34" charset="0"/>
                <a:ea typeface="Tomorrow Semi Bold" pitchFamily="34" charset="-122"/>
                <a:cs typeface="Tomorrow Semi Bold" pitchFamily="34" charset="-120"/>
              </a:rPr>
              <a:t>Talent Pipeline: Where MVP Winners Originate</a:t>
            </a:r>
            <a:endParaRPr lang="en-US" sz="3800" dirty="0"/>
          </a:p>
        </p:txBody>
      </p:sp>
      <p:sp>
        <p:nvSpPr>
          <p:cNvPr id="3" name="Text 1"/>
          <p:cNvSpPr/>
          <p:nvPr/>
        </p:nvSpPr>
        <p:spPr>
          <a:xfrm>
            <a:off x="680442" y="1531263"/>
            <a:ext cx="13269516" cy="621983"/>
          </a:xfrm>
          <a:prstGeom prst="rect">
            <a:avLst/>
          </a:prstGeom>
          <a:noFill/>
          <a:ln/>
        </p:spPr>
        <p:txBody>
          <a:bodyPr wrap="square" lIns="0" tIns="0" rIns="0" bIns="0" rtlCol="0" anchor="t"/>
          <a:lstStyle/>
          <a:p>
            <a:pPr algn="l" indent="0" marL="0">
              <a:lnSpc>
                <a:spcPts val="2400"/>
              </a:lnSpc>
              <a:buNone/>
            </a:pPr>
            <a:r>
              <a:rPr lang="en-US" sz="1500" dirty="0">
                <a:solidFill>
                  <a:srgbClr val="C9C9C0"/>
                </a:solidFill>
                <a:latin typeface="Tomorrow" pitchFamily="34" charset="0"/>
                <a:ea typeface="Tomorrow" pitchFamily="34" charset="-122"/>
                <a:cs typeface="Tomorrow" pitchFamily="34" charset="-120"/>
              </a:rPr>
              <a:t>Most MVP winners (2010-2024) were drafted early, validating traditional scouting. Yet recent outliers—Jokić, Giannis—reveal that exceptional talent can emerge from unexpected places, forcing teams to refine their talent evaluation strategies.</a:t>
            </a:r>
            <a:endParaRPr lang="en-US" sz="1500" dirty="0"/>
          </a:p>
        </p:txBody>
      </p:sp>
      <p:pic>
        <p:nvPicPr>
          <p:cNvPr id="4" name="Image 0" descr="preencoded.png">    </p:cNvPr>
          <p:cNvPicPr>
            <a:picLocks noChangeAspect="1"/>
          </p:cNvPicPr>
          <p:nvPr/>
        </p:nvPicPr>
        <p:blipFill>
          <a:blip r:embed="rId1"/>
          <a:stretch>
            <a:fillRect/>
          </a:stretch>
        </p:blipFill>
        <p:spPr>
          <a:xfrm>
            <a:off x="680442" y="2371963"/>
            <a:ext cx="8536781" cy="5322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95864"/>
            <a:ext cx="12268200" cy="708779"/>
          </a:xfrm>
          <a:prstGeom prst="rect">
            <a:avLst/>
          </a:prstGeom>
          <a:noFill/>
          <a:ln/>
        </p:spPr>
        <p:txBody>
          <a:bodyPr wrap="none" lIns="0" tIns="0" rIns="0" bIns="0" rtlCol="0" anchor="t"/>
          <a:lstStyle/>
          <a:p>
            <a:pPr algn="l" indent="0" marL="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College vs. The World: Elite Talent Factories</a:t>
            </a:r>
            <a:endParaRPr lang="en-US" sz="4450" dirty="0"/>
          </a:p>
        </p:txBody>
      </p:sp>
      <p:sp>
        <p:nvSpPr>
          <p:cNvPr id="3" name="Text 1"/>
          <p:cNvSpPr/>
          <p:nvPr/>
        </p:nvSpPr>
        <p:spPr>
          <a:xfrm>
            <a:off x="793790" y="235827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Elite colleges remain crucial pipelines for MVP-caliber talent. However, the rising "International/Non-Traditional" category signals a fundamental shift: global talent markets are expanding, and traditional scouting pathways alone no longer capture the full talent landscape.</a:t>
            </a:r>
            <a:endParaRPr lang="en-US" sz="1750" dirty="0"/>
          </a:p>
        </p:txBody>
      </p:sp>
      <p:pic>
        <p:nvPicPr>
          <p:cNvPr id="4" name="Image 0" descr="preencoded.png">    </p:cNvPr>
          <p:cNvPicPr>
            <a:picLocks noChangeAspect="1"/>
          </p:cNvPicPr>
          <p:nvPr/>
        </p:nvPicPr>
        <p:blipFill>
          <a:blip r:embed="rId1"/>
          <a:stretch>
            <a:fillRect/>
          </a:stretch>
        </p:blipFill>
        <p:spPr>
          <a:xfrm>
            <a:off x="793790" y="3702129"/>
            <a:ext cx="10717530" cy="33314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883140" y="2838450"/>
            <a:ext cx="4008120" cy="2552700"/>
          </a:xfrm>
          <a:prstGeom prst="rect">
            <a:avLst/>
          </a:prstGeom>
        </p:spPr>
      </p:pic>
      <p:sp>
        <p:nvSpPr>
          <p:cNvPr id="4" name="Text 0"/>
          <p:cNvSpPr/>
          <p:nvPr/>
        </p:nvSpPr>
        <p:spPr>
          <a:xfrm>
            <a:off x="793790" y="1129427"/>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The Winning Equation: Efficiency Meets Championship-Caliber Success</a:t>
            </a:r>
            <a:endParaRPr lang="en-US" sz="4450" dirty="0"/>
          </a:p>
        </p:txBody>
      </p:sp>
      <p:sp>
        <p:nvSpPr>
          <p:cNvPr id="5" name="Text 1"/>
          <p:cNvSpPr/>
          <p:nvPr/>
        </p:nvSpPr>
        <p:spPr>
          <a:xfrm>
            <a:off x="793790" y="430470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MVP winners cluster in the top-right quadrant: high team wins </a:t>
            </a:r>
            <a:pPr algn="l" indent="0" marL="0">
              <a:lnSpc>
                <a:spcPts val="2850"/>
              </a:lnSpc>
              <a:buNone/>
            </a:pPr>
            <a:r>
              <a:rPr lang="en-US" sz="1750" b="1" dirty="0">
                <a:solidFill>
                  <a:srgbClr val="C9C9C0"/>
                </a:solidFill>
                <a:latin typeface="Tomorrow" pitchFamily="34" charset="0"/>
                <a:ea typeface="Tomorrow" pitchFamily="34" charset="-122"/>
                <a:cs typeface="Tomorrow" pitchFamily="34" charset="-120"/>
              </a:rPr>
              <a:t>and</a:t>
            </a:r>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 high player efficiency (PER). This reveals the MVP award's dual imperative—elite individual performance must drive team-wide success. Efficiency alone doesn't guarantee recognition; dominance on a losing team remains undervalued.</a:t>
            </a:r>
            <a:endParaRPr lang="en-US" sz="1750" dirty="0"/>
          </a:p>
        </p:txBody>
      </p:sp>
      <p:sp>
        <p:nvSpPr>
          <p:cNvPr id="6" name="Text 2"/>
          <p:cNvSpPr/>
          <p:nvPr/>
        </p:nvSpPr>
        <p:spPr>
          <a:xfrm>
            <a:off x="793790" y="6374368"/>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E1E1DF"/>
                </a:solidFill>
                <a:latin typeface="Tomorrow" pitchFamily="34" charset="0"/>
                <a:ea typeface="Tomorrow" pitchFamily="34" charset="-122"/>
                <a:cs typeface="Tomorrow" pitchFamily="34" charset="-120"/>
              </a:rPr>
              <a:t>Key Insight:</a:t>
            </a:r>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 MVPs elevate their entire team. The award rewards not just personal excellence, but impact on winning.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7235" y="908685"/>
            <a:ext cx="12152114" cy="658178"/>
          </a:xfrm>
          <a:prstGeom prst="rect">
            <a:avLst/>
          </a:prstGeom>
          <a:noFill/>
          <a:ln/>
        </p:spPr>
        <p:txBody>
          <a:bodyPr wrap="none" lIns="0" tIns="0" rIns="0" bIns="0" rtlCol="0" anchor="t"/>
          <a:lstStyle/>
          <a:p>
            <a:pPr algn="l" indent="0" marL="0">
              <a:lnSpc>
                <a:spcPts val="5150"/>
              </a:lnSpc>
              <a:buNone/>
            </a:pPr>
            <a:r>
              <a:rPr lang="en-US" sz="4100" dirty="0">
                <a:solidFill>
                  <a:srgbClr val="EDEDE8"/>
                </a:solidFill>
                <a:latin typeface="Tomorrow Semi Bold" pitchFamily="34" charset="0"/>
                <a:ea typeface="Tomorrow Semi Bold" pitchFamily="34" charset="-122"/>
                <a:cs typeface="Tomorrow Semi Bold" pitchFamily="34" charset="-120"/>
              </a:rPr>
              <a:t>AI's Verdict: What Truly Predicts MVP Success</a:t>
            </a:r>
            <a:endParaRPr lang="en-US" sz="4100" dirty="0"/>
          </a:p>
        </p:txBody>
      </p:sp>
      <p:sp>
        <p:nvSpPr>
          <p:cNvPr id="3" name="Text 1"/>
          <p:cNvSpPr/>
          <p:nvPr/>
        </p:nvSpPr>
        <p:spPr>
          <a:xfrm>
            <a:off x="737235" y="1988106"/>
            <a:ext cx="13155930" cy="1010841"/>
          </a:xfrm>
          <a:prstGeom prst="rect">
            <a:avLst/>
          </a:prstGeom>
          <a:noFill/>
          <a:ln/>
        </p:spPr>
        <p:txBody>
          <a:bodyPr wrap="square" lIns="0" tIns="0" rIns="0" bIns="0" rtlCol="0" anchor="t"/>
          <a:lstStyle/>
          <a:p>
            <a:pPr algn="l" indent="0" marL="0">
              <a:lnSpc>
                <a:spcPts val="2650"/>
              </a:lnSpc>
              <a:buNone/>
            </a:pPr>
            <a:r>
              <a:rPr lang="en-US" sz="1650" dirty="0">
                <a:solidFill>
                  <a:srgbClr val="C9C9C0"/>
                </a:solidFill>
                <a:latin typeface="Tomorrow" pitchFamily="34" charset="0"/>
                <a:ea typeface="Tomorrow" pitchFamily="34" charset="-122"/>
                <a:cs typeface="Tomorrow" pitchFamily="34" charset="-120"/>
              </a:rPr>
              <a:t>Machine learning models reveal which metrics matter most. Advanced efficiency statistics—VORP (Value Over Replacement Player) and PER (Player Efficiency Rating)—dominate predictive importance. Traditional volume stats (points, rebounds, assists) rank significantly lower, validating the modern analytics revolution.</a:t>
            </a:r>
            <a:endParaRPr lang="en-US" sz="1650" dirty="0"/>
          </a:p>
        </p:txBody>
      </p:sp>
      <p:pic>
        <p:nvPicPr>
          <p:cNvPr id="4" name="Image 0" descr="preencoded.png">    </p:cNvPr>
          <p:cNvPicPr>
            <a:picLocks noChangeAspect="1"/>
          </p:cNvPicPr>
          <p:nvPr/>
        </p:nvPicPr>
        <p:blipFill>
          <a:blip r:embed="rId1"/>
          <a:stretch>
            <a:fillRect/>
          </a:stretch>
        </p:blipFill>
        <p:spPr>
          <a:xfrm>
            <a:off x="737235" y="3235881"/>
            <a:ext cx="7419142" cy="4084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46496"/>
          </a:xfrm>
          <a:prstGeom prst="rect">
            <a:avLst/>
          </a:prstGeom>
        </p:spPr>
      </p:pic>
      <p:sp>
        <p:nvSpPr>
          <p:cNvPr id="3" name="Text 0"/>
          <p:cNvSpPr/>
          <p:nvPr/>
        </p:nvSpPr>
        <p:spPr>
          <a:xfrm>
            <a:off x="684967" y="2984659"/>
            <a:ext cx="7387471" cy="843915"/>
          </a:xfrm>
          <a:prstGeom prst="rect">
            <a:avLst/>
          </a:prstGeom>
          <a:noFill/>
          <a:ln/>
        </p:spPr>
        <p:txBody>
          <a:bodyPr wrap="none" lIns="0" tIns="0" rIns="0" bIns="0" rtlCol="0" anchor="t"/>
          <a:lstStyle/>
          <a:p>
            <a:pPr algn="l" indent="0" marL="0">
              <a:lnSpc>
                <a:spcPts val="6600"/>
              </a:lnSpc>
              <a:buNone/>
            </a:pPr>
            <a:r>
              <a:rPr lang="en-US" sz="5300" dirty="0">
                <a:solidFill>
                  <a:srgbClr val="EDEDE8"/>
                </a:solidFill>
                <a:latin typeface="Tomorrow Semi Bold" pitchFamily="34" charset="0"/>
                <a:ea typeface="Tomorrow Semi Bold" pitchFamily="34" charset="-122"/>
                <a:cs typeface="Tomorrow Semi Bold" pitchFamily="34" charset="-120"/>
              </a:rPr>
              <a:t>Data-Driven Scouting</a:t>
            </a:r>
            <a:endParaRPr lang="en-US" sz="5300" dirty="0"/>
          </a:p>
        </p:txBody>
      </p:sp>
      <p:sp>
        <p:nvSpPr>
          <p:cNvPr id="4" name="Text 1"/>
          <p:cNvSpPr/>
          <p:nvPr/>
        </p:nvSpPr>
        <p:spPr>
          <a:xfrm>
            <a:off x="684967" y="4122063"/>
            <a:ext cx="3914418" cy="489347"/>
          </a:xfrm>
          <a:prstGeom prst="rect">
            <a:avLst/>
          </a:prstGeom>
          <a:noFill/>
          <a:ln/>
        </p:spPr>
        <p:txBody>
          <a:bodyPr wrap="none" lIns="0" tIns="0" rIns="0" bIns="0" rtlCol="0" anchor="t"/>
          <a:lstStyle/>
          <a:p>
            <a:pPr algn="l" indent="0" marL="0">
              <a:lnSpc>
                <a:spcPts val="3850"/>
              </a:lnSpc>
              <a:buNone/>
            </a:pPr>
            <a:r>
              <a:rPr lang="en-US" sz="3050" dirty="0">
                <a:solidFill>
                  <a:srgbClr val="EDEDE8"/>
                </a:solidFill>
                <a:latin typeface="Tomorrow Semi Bold" pitchFamily="34" charset="0"/>
                <a:ea typeface="Tomorrow Semi Bold" pitchFamily="34" charset="-122"/>
                <a:cs typeface="Tomorrow Semi Bold" pitchFamily="34" charset="-120"/>
              </a:rPr>
              <a:t>The Path Forward</a:t>
            </a:r>
            <a:endParaRPr lang="en-US" sz="3050" dirty="0"/>
          </a:p>
        </p:txBody>
      </p:sp>
      <p:sp>
        <p:nvSpPr>
          <p:cNvPr id="5" name="Shape 2"/>
          <p:cNvSpPr/>
          <p:nvPr/>
        </p:nvSpPr>
        <p:spPr>
          <a:xfrm>
            <a:off x="684967" y="4904899"/>
            <a:ext cx="4289703" cy="2066925"/>
          </a:xfrm>
          <a:prstGeom prst="roundRect">
            <a:avLst>
              <a:gd name="adj" fmla="val 1420"/>
            </a:avLst>
          </a:prstGeom>
          <a:solidFill>
            <a:srgbClr val="3C3C3A"/>
          </a:solidFill>
          <a:ln/>
        </p:spPr>
      </p:sp>
      <p:sp>
        <p:nvSpPr>
          <p:cNvPr id="6" name="Text 3"/>
          <p:cNvSpPr/>
          <p:nvPr/>
        </p:nvSpPr>
        <p:spPr>
          <a:xfrm>
            <a:off x="880586" y="5100518"/>
            <a:ext cx="2446496" cy="305753"/>
          </a:xfrm>
          <a:prstGeom prst="rect">
            <a:avLst/>
          </a:prstGeom>
          <a:noFill/>
          <a:ln/>
        </p:spPr>
        <p:txBody>
          <a:bodyPr wrap="none" lIns="0" tIns="0" rIns="0" bIns="0" rtlCol="0" anchor="t"/>
          <a:lstStyle/>
          <a:p>
            <a:pPr algn="l" indent="0" marL="0">
              <a:lnSpc>
                <a:spcPts val="2400"/>
              </a:lnSpc>
              <a:buNone/>
            </a:pPr>
            <a:r>
              <a:rPr lang="en-US" sz="1900" dirty="0">
                <a:solidFill>
                  <a:srgbClr val="C9C9C0"/>
                </a:solidFill>
                <a:latin typeface="Tomorrow Semi Bold" pitchFamily="34" charset="0"/>
                <a:ea typeface="Tomorrow Semi Bold" pitchFamily="34" charset="-122"/>
                <a:cs typeface="Tomorrow Semi Bold" pitchFamily="34" charset="-120"/>
              </a:rPr>
              <a:t>Early Picks Matter</a:t>
            </a:r>
            <a:endParaRPr lang="en-US" sz="1900" dirty="0"/>
          </a:p>
        </p:txBody>
      </p:sp>
      <p:sp>
        <p:nvSpPr>
          <p:cNvPr id="7" name="Text 4"/>
          <p:cNvSpPr/>
          <p:nvPr/>
        </p:nvSpPr>
        <p:spPr>
          <a:xfrm>
            <a:off x="880586" y="5523667"/>
            <a:ext cx="3898463" cy="939403"/>
          </a:xfrm>
          <a:prstGeom prst="rect">
            <a:avLst/>
          </a:prstGeom>
          <a:noFill/>
          <a:ln/>
        </p:spPr>
        <p:txBody>
          <a:bodyPr wrap="square" lIns="0" tIns="0" rIns="0" bIns="0" rtlCol="0" anchor="t"/>
          <a:lstStyle/>
          <a:p>
            <a:pPr algn="l" indent="0" marL="0">
              <a:lnSpc>
                <a:spcPts val="2450"/>
              </a:lnSpc>
              <a:buNone/>
            </a:pPr>
            <a:r>
              <a:rPr lang="en-US" sz="1500" dirty="0">
                <a:solidFill>
                  <a:srgbClr val="C9C9C0"/>
                </a:solidFill>
                <a:latin typeface="Tomorrow" pitchFamily="34" charset="0"/>
                <a:ea typeface="Tomorrow" pitchFamily="34" charset="-122"/>
                <a:cs typeface="Tomorrow" pitchFamily="34" charset="-120"/>
              </a:rPr>
              <a:t>Top-10 draft picks still dominate MVP ranks, but outliers prove talent evaluation requires adaptive scouting.</a:t>
            </a:r>
            <a:endParaRPr lang="en-US" sz="1500" dirty="0"/>
          </a:p>
        </p:txBody>
      </p:sp>
      <p:sp>
        <p:nvSpPr>
          <p:cNvPr id="8" name="Shape 5"/>
          <p:cNvSpPr/>
          <p:nvPr/>
        </p:nvSpPr>
        <p:spPr>
          <a:xfrm>
            <a:off x="5170289" y="4904899"/>
            <a:ext cx="4289703" cy="2066925"/>
          </a:xfrm>
          <a:prstGeom prst="roundRect">
            <a:avLst>
              <a:gd name="adj" fmla="val 1420"/>
            </a:avLst>
          </a:prstGeom>
          <a:solidFill>
            <a:srgbClr val="3C3C3A"/>
          </a:solidFill>
          <a:ln/>
        </p:spPr>
      </p:sp>
      <p:sp>
        <p:nvSpPr>
          <p:cNvPr id="9" name="Text 6"/>
          <p:cNvSpPr/>
          <p:nvPr/>
        </p:nvSpPr>
        <p:spPr>
          <a:xfrm>
            <a:off x="5365909" y="5100518"/>
            <a:ext cx="2446496" cy="305753"/>
          </a:xfrm>
          <a:prstGeom prst="rect">
            <a:avLst/>
          </a:prstGeom>
          <a:noFill/>
          <a:ln/>
        </p:spPr>
        <p:txBody>
          <a:bodyPr wrap="none" lIns="0" tIns="0" rIns="0" bIns="0" rtlCol="0" anchor="t"/>
          <a:lstStyle/>
          <a:p>
            <a:pPr algn="l" indent="0" marL="0">
              <a:lnSpc>
                <a:spcPts val="2400"/>
              </a:lnSpc>
              <a:buNone/>
            </a:pPr>
            <a:r>
              <a:rPr lang="en-US" sz="1900" dirty="0">
                <a:solidFill>
                  <a:srgbClr val="C9C9C0"/>
                </a:solidFill>
                <a:latin typeface="Tomorrow Semi Bold" pitchFamily="34" charset="0"/>
                <a:ea typeface="Tomorrow Semi Bold" pitchFamily="34" charset="-122"/>
                <a:cs typeface="Tomorrow Semi Bold" pitchFamily="34" charset="-120"/>
              </a:rPr>
              <a:t>Global Talent Rising</a:t>
            </a:r>
            <a:endParaRPr lang="en-US" sz="1900" dirty="0"/>
          </a:p>
        </p:txBody>
      </p:sp>
      <p:sp>
        <p:nvSpPr>
          <p:cNvPr id="10" name="Text 7"/>
          <p:cNvSpPr/>
          <p:nvPr/>
        </p:nvSpPr>
        <p:spPr>
          <a:xfrm>
            <a:off x="5365909" y="5523667"/>
            <a:ext cx="3898463" cy="1252538"/>
          </a:xfrm>
          <a:prstGeom prst="rect">
            <a:avLst/>
          </a:prstGeom>
          <a:noFill/>
          <a:ln/>
        </p:spPr>
        <p:txBody>
          <a:bodyPr wrap="square" lIns="0" tIns="0" rIns="0" bIns="0" rtlCol="0" anchor="t"/>
          <a:lstStyle/>
          <a:p>
            <a:pPr algn="l" indent="0" marL="0">
              <a:lnSpc>
                <a:spcPts val="2450"/>
              </a:lnSpc>
              <a:buNone/>
            </a:pPr>
            <a:r>
              <a:rPr lang="en-US" sz="1500" dirty="0">
                <a:solidFill>
                  <a:srgbClr val="C9C9C0"/>
                </a:solidFill>
                <a:latin typeface="Tomorrow" pitchFamily="34" charset="0"/>
                <a:ea typeface="Tomorrow" pitchFamily="34" charset="-122"/>
                <a:cs typeface="Tomorrow" pitchFamily="34" charset="-120"/>
              </a:rPr>
              <a:t>International and non-traditional pathways now represent 20%+ of elite talent. Expand scouting networks globally.</a:t>
            </a:r>
            <a:endParaRPr lang="en-US" sz="1500" dirty="0"/>
          </a:p>
        </p:txBody>
      </p:sp>
      <p:sp>
        <p:nvSpPr>
          <p:cNvPr id="11" name="Shape 8"/>
          <p:cNvSpPr/>
          <p:nvPr/>
        </p:nvSpPr>
        <p:spPr>
          <a:xfrm>
            <a:off x="9655612" y="4904899"/>
            <a:ext cx="4289703" cy="2066925"/>
          </a:xfrm>
          <a:prstGeom prst="roundRect">
            <a:avLst>
              <a:gd name="adj" fmla="val 1420"/>
            </a:avLst>
          </a:prstGeom>
          <a:solidFill>
            <a:srgbClr val="3C3C3A"/>
          </a:solidFill>
          <a:ln/>
        </p:spPr>
      </p:sp>
      <p:sp>
        <p:nvSpPr>
          <p:cNvPr id="12" name="Text 9"/>
          <p:cNvSpPr/>
          <p:nvPr/>
        </p:nvSpPr>
        <p:spPr>
          <a:xfrm>
            <a:off x="9851231" y="5100518"/>
            <a:ext cx="2446496" cy="305753"/>
          </a:xfrm>
          <a:prstGeom prst="rect">
            <a:avLst/>
          </a:prstGeom>
          <a:noFill/>
          <a:ln/>
        </p:spPr>
        <p:txBody>
          <a:bodyPr wrap="none" lIns="0" tIns="0" rIns="0" bIns="0" rtlCol="0" anchor="t"/>
          <a:lstStyle/>
          <a:p>
            <a:pPr algn="l" indent="0" marL="0">
              <a:lnSpc>
                <a:spcPts val="2400"/>
              </a:lnSpc>
              <a:buNone/>
            </a:pPr>
            <a:r>
              <a:rPr lang="en-US" sz="1900" dirty="0">
                <a:solidFill>
                  <a:srgbClr val="C9C9C0"/>
                </a:solidFill>
                <a:latin typeface="Tomorrow Semi Bold" pitchFamily="34" charset="0"/>
                <a:ea typeface="Tomorrow Semi Bold" pitchFamily="34" charset="-122"/>
                <a:cs typeface="Tomorrow Semi Bold" pitchFamily="34" charset="-120"/>
              </a:rPr>
              <a:t>Efficiency Reigns</a:t>
            </a:r>
            <a:endParaRPr lang="en-US" sz="1900" dirty="0"/>
          </a:p>
        </p:txBody>
      </p:sp>
      <p:sp>
        <p:nvSpPr>
          <p:cNvPr id="13" name="Text 10"/>
          <p:cNvSpPr/>
          <p:nvPr/>
        </p:nvSpPr>
        <p:spPr>
          <a:xfrm>
            <a:off x="9851231" y="5523667"/>
            <a:ext cx="3898463" cy="939403"/>
          </a:xfrm>
          <a:prstGeom prst="rect">
            <a:avLst/>
          </a:prstGeom>
          <a:noFill/>
          <a:ln/>
        </p:spPr>
        <p:txBody>
          <a:bodyPr wrap="square" lIns="0" tIns="0" rIns="0" bIns="0" rtlCol="0" anchor="t"/>
          <a:lstStyle/>
          <a:p>
            <a:pPr algn="l" indent="0" marL="0">
              <a:lnSpc>
                <a:spcPts val="2450"/>
              </a:lnSpc>
              <a:buNone/>
            </a:pPr>
            <a:r>
              <a:rPr lang="en-US" sz="1500" dirty="0">
                <a:solidFill>
                  <a:srgbClr val="C9C9C0"/>
                </a:solidFill>
                <a:latin typeface="Tomorrow" pitchFamily="34" charset="0"/>
                <a:ea typeface="Tomorrow" pitchFamily="34" charset="-122"/>
                <a:cs typeface="Tomorrow" pitchFamily="34" charset="-120"/>
              </a:rPr>
              <a:t>VORP and PER predict MVP success better than volume stats. Prioritize impact efficiency in evaluations.</a:t>
            </a:r>
            <a:endParaRPr lang="en-US" sz="1500" dirty="0"/>
          </a:p>
        </p:txBody>
      </p:sp>
      <p:sp>
        <p:nvSpPr>
          <p:cNvPr id="14" name="Text 11"/>
          <p:cNvSpPr/>
          <p:nvPr/>
        </p:nvSpPr>
        <p:spPr>
          <a:xfrm>
            <a:off x="684967" y="7191970"/>
            <a:ext cx="13260467" cy="501015"/>
          </a:xfrm>
          <a:prstGeom prst="rect">
            <a:avLst/>
          </a:prstGeom>
          <a:noFill/>
          <a:ln/>
        </p:spPr>
        <p:txBody>
          <a:bodyPr wrap="square" lIns="0" tIns="0" rIns="0" bIns="0" rtlCol="0" anchor="t"/>
          <a:lstStyle/>
          <a:p>
            <a:pPr algn="l" indent="0" marL="0">
              <a:lnSpc>
                <a:spcPts val="1950"/>
              </a:lnSpc>
              <a:buNone/>
            </a:pPr>
            <a:r>
              <a:rPr lang="en-US" sz="1200" b="1" dirty="0">
                <a:solidFill>
                  <a:srgbClr val="C9C9C0"/>
                </a:solidFill>
                <a:latin typeface="Tomorrow" pitchFamily="34" charset="0"/>
                <a:ea typeface="Tomorrow" pitchFamily="34" charset="-122"/>
                <a:cs typeface="Tomorrow" pitchFamily="34" charset="-120"/>
              </a:rPr>
              <a:t>Takeaway:</a:t>
            </a:r>
            <a:pPr algn="l" indent="0" marL="0">
              <a:lnSpc>
                <a:spcPts val="1950"/>
              </a:lnSpc>
              <a:buNone/>
            </a:pPr>
            <a:r>
              <a:rPr lang="en-US" sz="1200" dirty="0">
                <a:solidFill>
                  <a:srgbClr val="C9C9C0"/>
                </a:solidFill>
                <a:latin typeface="Tomorrow" pitchFamily="34" charset="0"/>
                <a:ea typeface="Tomorrow" pitchFamily="34" charset="-122"/>
                <a:cs typeface="Tomorrow" pitchFamily="34" charset="-120"/>
              </a:rPr>
              <a:t> Teams that combine traditional scouting with advanced analytics, embrace international talent, and prioritize efficiency metrics will identify and develop elite players more reliably. Data science reduces bias and sharpens competitive advantage.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2025-10-30T14:43:55Z</dcterms:created>
  <dcterms:modified xsi:type="dcterms:W3CDTF">2025-10-30T14:43:55Z</dcterms:modified>
</cp:coreProperties>
</file>